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5" r:id="rId4"/>
    <p:sldId id="262" r:id="rId5"/>
    <p:sldId id="276" r:id="rId6"/>
    <p:sldId id="258" r:id="rId7"/>
    <p:sldId id="260" r:id="rId8"/>
    <p:sldId id="277" r:id="rId9"/>
    <p:sldId id="261" r:id="rId10"/>
    <p:sldId id="263" r:id="rId11"/>
    <p:sldId id="265" r:id="rId12"/>
    <p:sldId id="266" r:id="rId13"/>
    <p:sldId id="268" r:id="rId14"/>
    <p:sldId id="264" r:id="rId15"/>
    <p:sldId id="267" r:id="rId16"/>
    <p:sldId id="269" r:id="rId17"/>
    <p:sldId id="270" r:id="rId18"/>
    <p:sldId id="273" r:id="rId19"/>
    <p:sldId id="278" r:id="rId20"/>
    <p:sldId id="27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Учитель" initials="У" lastIdx="2" clrIdx="0">
    <p:extLst>
      <p:ext uri="{19B8F6BF-5375-455C-9EA6-DF929625EA0E}">
        <p15:presenceInfo xmlns:p15="http://schemas.microsoft.com/office/powerpoint/2012/main" userId="Учи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ACFD3-FB3B-47D4-9CE1-4C86516E2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A5543A-0632-49DB-8D48-8CCEEE210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A0CD50-CEFE-4F62-A270-6ABE2255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AA10DB-224E-4026-A37D-57F045739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9AED04-C061-44A4-8E70-50D7DD501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5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691AC-BD0A-4641-A7AA-07B17604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1780F4-FE4F-4F9F-AAD6-F032103CE4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946806-40C1-4FC2-8A10-853266EB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847773-3BDC-4CA6-B0C7-03A55BE5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2C0D2-7E86-4775-A7C8-2E443FE1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2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E7AF26D-9896-46F9-9D93-2AFFA93C7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01DF12-6678-4942-8E47-9B042B3DC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580F5E-4539-470B-BC07-C29F375C1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AE8640-ACF1-4F4C-9AB5-182089AC6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D6AE3B-7F70-4BB0-8922-09C321FB4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9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35EC2-4CDC-4D3B-8F0B-F39A5ACD5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57F38-6890-4626-86DC-77F258F61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C9CEC0-4318-4ADC-AF51-9E424CFB7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A227C2-B1AF-4AE9-A96E-A5D0CA6D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C10597-5198-4C4F-A0EC-793CE6713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0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9E8B5-C2D0-4449-ACAD-DA4EA98DB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453DDA-DB28-4A77-83F0-CA86A1A80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510639-CE7B-4D6E-B7A1-DC8F1949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CDB5A2-C2AE-4940-88C3-925A4FDE0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E54A8C-A884-49B9-AFB0-6E49EF20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31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65A566-F5C1-416D-BF78-1A7955B0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57F31D-300C-480B-A1C5-7AB95F606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B41E77E-0867-49B5-9D20-1E30DAE37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AF78B6-A235-40B5-8215-7887992B8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8627DF-DA2C-4A89-8F8C-3BEFE803E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0D764E-1B88-4BB2-A582-63FED9F6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02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83FEB8-BCBE-42D0-82BF-A84B7A3F7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25F5E8-91B9-408D-A666-F0172987E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9A87CAB-0C2E-479C-9B2C-2BFC072CC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FE0893-5551-4811-A4BF-5587ED6C2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59C296-16F9-441A-A5F5-3552C720A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CABA60A-13CC-446B-B8B9-19D61BD7F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762B8C-5E55-4EE8-9ED6-FD902A841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DE7338-9425-4218-9648-412C471C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66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3B08B-6C79-47B5-BA61-46673002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40A534-0F78-47D3-BCF5-284B3AD1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6F7868-6789-441E-A6EE-3EADFFCF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5D1115F-72AC-4243-A886-47ACE919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64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971D11-1151-4F2F-A3B4-F0F46FBC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EED25C-6180-4319-A2B3-5229FD79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2DD64CA-DB0D-4EFB-B4D5-5600C2227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49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38377E-3D7F-48CA-8A58-2A0933C61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0ED089-D497-4037-8275-4253C6ABE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9796FC-3898-4A45-8243-069F81877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28524B-A4F4-4ABA-9BB1-FD06FC6E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030625-6179-485B-A6CC-E259E337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A44D0F-B7B1-480D-8EC8-2273A659E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85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F2741-E52A-4F44-BC5F-90E9A57D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697330F-C024-4E7B-8136-1AB35651C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D263CA-52AC-4CFE-B861-8FD0186C0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57654A-DB98-4FA2-8A21-EB1332878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D54F88-E91D-4BAB-8CC8-EE649083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373CE3-DA86-44F8-B4DD-F8A05D2AB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0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08FB46-40CD-4BB3-B0A1-1579063D0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C4E228-D583-424F-A6E3-FCF1704E9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FAE890-122A-409C-9775-6ECDDBF44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002B-6656-4428-BFF7-24BD7994C78C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F987F2-1930-4C45-95E8-07BDEA3B1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0C32D6-5C7F-4861-BB61-91069C303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F60B9-6D40-421A-8EBF-AD226ADB4B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0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ED011BE-80A3-49DE-8649-3E1DBB72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счет: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5DDE5ED0-AE6D-4D5D-8791-94F28301C1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6,3:0,9=               </a:t>
                </a:r>
              </a:p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7-1,4=              </a:t>
                </a:r>
              </a:p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5,6:8=               </a:t>
                </a:r>
              </a:p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0,7</a:t>
                </a:r>
                <a:r>
                  <a:rPr lang="ru-RU" sz="6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0,15=      </a:t>
                </a:r>
              </a:p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e>
                      <m:sup>
                        <m: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       </a:t>
                </a:r>
              </a:p>
            </p:txBody>
          </p:sp>
        </mc:Choice>
        <mc:Fallback xmlns=""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5DDE5ED0-AE6D-4D5D-8791-94F28301C1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83" t="-7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401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6C862-4A01-46C7-BE36-1D1ACBFD9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B12507-B2F1-4534-8BF5-522160EDB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посчитать сколько семья заплатит за электричество?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для этого надо знать?</a:t>
            </a:r>
          </a:p>
        </p:txBody>
      </p:sp>
    </p:spTree>
    <p:extLst>
      <p:ext uri="{BB962C8B-B14F-4D97-AF65-F5344CB8AC3E}">
        <p14:creationId xmlns:p14="http://schemas.microsoft.com/office/powerpoint/2010/main" val="25763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0A728-CA36-4C96-9216-73AC4E4AC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для этого надо знать?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3B9F5C-5729-4D28-9286-9B0F24183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1)Единицы измерения электрической энергии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бытовых электроприборов в домашних условиях заставляет пользователей считать электроэнергию и знать единицы, в которых она измеряется.</a:t>
            </a:r>
            <a:br>
              <a:rPr lang="ru-RU" dirty="0"/>
            </a:b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количество электрической энергии, потребляемое тем или иным бытовым прибором за определенную единицу времени измеряется в ваттах (Вт) и киловаттах (кВт)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1кВт=1000Вт</a:t>
            </a: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1кВт.ч=1000Вт.ч</a:t>
            </a:r>
          </a:p>
        </p:txBody>
      </p:sp>
    </p:spTree>
    <p:extLst>
      <p:ext uri="{BB962C8B-B14F-4D97-AF65-F5344CB8AC3E}">
        <p14:creationId xmlns:p14="http://schemas.microsoft.com/office/powerpoint/2010/main" val="2823725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94332-EE69-4FDD-9DBB-58AA1976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для этого надо знать?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B59048-D2F6-42C4-A32E-DA578F03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Тариф-4 рубля 15 копеек</a:t>
            </a:r>
          </a:p>
          <a:p>
            <a:pPr marL="0" indent="0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3)Показания счетчика</a:t>
            </a:r>
          </a:p>
        </p:txBody>
      </p:sp>
    </p:spTree>
    <p:extLst>
      <p:ext uri="{BB962C8B-B14F-4D97-AF65-F5344CB8AC3E}">
        <p14:creationId xmlns:p14="http://schemas.microsoft.com/office/powerpoint/2010/main" val="373045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7F9E6C-9525-4252-99F1-0C9B45A46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CB1786-262D-46EE-A1A1-D8F3DFCC3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сумму по счетчику придется заплатить за использование электроэнергии?</a:t>
            </a:r>
          </a:p>
        </p:txBody>
      </p:sp>
    </p:spTree>
    <p:extLst>
      <p:ext uri="{BB962C8B-B14F-4D97-AF65-F5344CB8AC3E}">
        <p14:creationId xmlns:p14="http://schemas.microsoft.com/office/powerpoint/2010/main" val="2333437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282909BC-B1D7-49A0-A2F7-EA4338ED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: на сколько изменились показания электросчетчика?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2BA78A10-1FB2-49D3-941F-9B86EEB884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2021г (предыдущие)</a:t>
            </a:r>
          </a:p>
        </p:txBody>
      </p:sp>
      <p:pic>
        <p:nvPicPr>
          <p:cNvPr id="10" name="Объект 9">
            <a:extLst>
              <a:ext uri="{FF2B5EF4-FFF2-40B4-BE49-F238E27FC236}">
                <a16:creationId xmlns:a16="http://schemas.microsoft.com/office/drawing/2014/main" id="{809A60C4-E860-4AEF-8937-A9BDAC88A5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2505075"/>
            <a:ext cx="5157787" cy="3684588"/>
          </a:xfrm>
        </p:spPr>
      </p:pic>
      <p:sp>
        <p:nvSpPr>
          <p:cNvPr id="13" name="Текст 12">
            <a:extLst>
              <a:ext uri="{FF2B5EF4-FFF2-40B4-BE49-F238E27FC236}">
                <a16:creationId xmlns:a16="http://schemas.microsoft.com/office/drawing/2014/main" id="{4EEE3104-8EEC-44C6-94FE-84F46C30C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апреля 2021г(текущие)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20250E74-A2DA-4711-9509-386306CADDA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023" y="2505075"/>
            <a:ext cx="5183187" cy="3684588"/>
          </a:xfrm>
        </p:spPr>
      </p:pic>
    </p:spTree>
    <p:extLst>
      <p:ext uri="{BB962C8B-B14F-4D97-AF65-F5344CB8AC3E}">
        <p14:creationId xmlns:p14="http://schemas.microsoft.com/office/powerpoint/2010/main" val="1372110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E5CE4828-F32A-4506-AD37-CF8F5DD9D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264D8919-AFDC-4111-B915-C03059B01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1)29728-29671=57(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кВТ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разница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2)4 руб.15 коп.=4,15руб</a:t>
            </a: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3)4,15∙57=236,55(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: 236 руб.55 коп</a:t>
            </a:r>
          </a:p>
        </p:txBody>
      </p:sp>
    </p:spTree>
    <p:extLst>
      <p:ext uri="{BB962C8B-B14F-4D97-AF65-F5344CB8AC3E}">
        <p14:creationId xmlns:p14="http://schemas.microsoft.com/office/powerpoint/2010/main" val="1249438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4A6F8D-31CD-40B7-8DAF-3D7E4E139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1F8AF1-EC33-40A0-85D1-B995C1239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электрическая лампочка мощностью 100Вт. Ежедневно лампа горит в коридоре в течение 6ч. Рассчитать стоимость электроэнергии за 30 дней, если тариф 4,15 руб. за 1кВт.ч.</a:t>
            </a:r>
          </a:p>
        </p:txBody>
      </p:sp>
    </p:spTree>
    <p:extLst>
      <p:ext uri="{BB962C8B-B14F-4D97-AF65-F5344CB8AC3E}">
        <p14:creationId xmlns:p14="http://schemas.microsoft.com/office/powerpoint/2010/main" val="3386813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B66C7-5143-4EF4-964E-1FED6D248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62DE3-6C4C-4737-A36C-60A03202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1)Рассчитать количество потребляемой энергии: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100Вт∙ (6ч∙ 30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)=18000(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Вт.ч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 количество     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потребляемой энергии за месяц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2)18000Вт=18кВт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3)18∙4,15= 74,7(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74,7 рублей стоимость электроэнергии.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1300596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447DF-85DB-44B5-8AD9-9D25909D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EDD4BD-2AD3-488E-84EF-EE158E530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 мощность лампочки.</a:t>
            </a:r>
          </a:p>
          <a:p>
            <a:pPr marL="514350" indent="-514350">
              <a:buAutoNum type="arabicPeriod"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Узнайте количество затраченной электроэнергии, если лампочка будет гореть сутки без перерыва.</a:t>
            </a:r>
          </a:p>
          <a:p>
            <a:pPr marL="514350" indent="-514350">
              <a:buAutoNum type="arabicPeriod"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Узнайте, какую сумму придется заплатить.</a:t>
            </a:r>
          </a:p>
          <a:p>
            <a:pPr marL="514350" indent="-514350">
              <a:buAutoNum type="arabicPeriod"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округлите до десятых.</a:t>
            </a:r>
          </a:p>
        </p:txBody>
      </p:sp>
    </p:spTree>
    <p:extLst>
      <p:ext uri="{BB962C8B-B14F-4D97-AF65-F5344CB8AC3E}">
        <p14:creationId xmlns:p14="http://schemas.microsoft.com/office/powerpoint/2010/main" val="1424411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34E2B-D421-46AD-AB4A-82E3B7D7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 - игра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F04793-2722-44D8-AE51-BC72E96DC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квеста : 142124</a:t>
            </a:r>
          </a:p>
        </p:txBody>
      </p:sp>
    </p:spTree>
    <p:extLst>
      <p:ext uri="{BB962C8B-B14F-4D97-AF65-F5344CB8AC3E}">
        <p14:creationId xmlns:p14="http://schemas.microsoft.com/office/powerpoint/2010/main" val="155305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ED011BE-80A3-49DE-8649-3E1DBB72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счет: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5DDE5ED0-AE6D-4D5D-8791-94F28301C1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6,3:0,9= 7               </a:t>
                </a:r>
              </a:p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7-1,4= 5,6              </a:t>
                </a:r>
              </a:p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5,6:8= 0,7               </a:t>
                </a:r>
              </a:p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0,7</a:t>
                </a:r>
                <a:r>
                  <a:rPr lang="ru-RU" sz="6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0,15= 0,105      </a:t>
                </a:r>
              </a:p>
              <a:p>
                <a:pPr marL="514350" indent="-514350">
                  <a:buAutoNum type="arabicParenR"/>
                </a:pPr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  <m: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e>
                      <m:sup>
                        <m:r>
                          <a:rPr lang="ru-RU" sz="5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5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0,49          </a:t>
                </a:r>
              </a:p>
            </p:txBody>
          </p:sp>
        </mc:Choice>
        <mc:Fallback xmlns="">
          <p:sp>
            <p:nvSpPr>
              <p:cNvPr id="5" name="Объект 4">
                <a:extLst>
                  <a:ext uri="{FF2B5EF4-FFF2-40B4-BE49-F238E27FC236}">
                    <a16:creationId xmlns:a16="http://schemas.microsoft.com/office/drawing/2014/main" id="{5DDE5ED0-AE6D-4D5D-8791-94F28301C1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783" t="-7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031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AD722-CE13-4733-A0AB-6CEFE6E9A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17198"/>
            <a:ext cx="10515600" cy="2693835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Хозяин квартиры планирует установить в квартире счётчик. Он рассматривает два варианта: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однотарифный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двухтарифный счётчики. Цены на оборудование и стоимость его установки, данные о потребляемой мощности, и тарифах оплаты даны в таблице.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Обдумав оба варианта, хозяин решил установить двухтарифный электросчётчик. Через сколько дней непрерывного использования электричества экономия от использования двухтарифного счётчика вместо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однотарифного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компенсирует разность в стоимости установки двухтарифного счётчика и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однотарифного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dirty="0"/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D93B3ED-FEC0-4100-B732-C33207B2C5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BCB1BBE-8B7C-41CB-A8E6-4257C154838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44338289"/>
              </p:ext>
            </p:extLst>
          </p:nvPr>
        </p:nvGraphicFramePr>
        <p:xfrm>
          <a:off x="510363" y="2923953"/>
          <a:ext cx="11196084" cy="3208978"/>
        </p:xfrm>
        <a:graphic>
          <a:graphicData uri="http://schemas.openxmlformats.org/drawingml/2006/table">
            <a:tbl>
              <a:tblPr/>
              <a:tblGrid>
                <a:gridCol w="2799021">
                  <a:extLst>
                    <a:ext uri="{9D8B030D-6E8A-4147-A177-3AD203B41FA5}">
                      <a16:colId xmlns:a16="http://schemas.microsoft.com/office/drawing/2014/main" val="1414085163"/>
                    </a:ext>
                  </a:extLst>
                </a:gridCol>
                <a:gridCol w="2799021">
                  <a:extLst>
                    <a:ext uri="{9D8B030D-6E8A-4147-A177-3AD203B41FA5}">
                      <a16:colId xmlns:a16="http://schemas.microsoft.com/office/drawing/2014/main" val="2063034725"/>
                    </a:ext>
                  </a:extLst>
                </a:gridCol>
                <a:gridCol w="2799021">
                  <a:extLst>
                    <a:ext uri="{9D8B030D-6E8A-4147-A177-3AD203B41FA5}">
                      <a16:colId xmlns:a16="http://schemas.microsoft.com/office/drawing/2014/main" val="4222765783"/>
                    </a:ext>
                  </a:extLst>
                </a:gridCol>
                <a:gridCol w="2799021">
                  <a:extLst>
                    <a:ext uri="{9D8B030D-6E8A-4147-A177-3AD203B41FA5}">
                      <a16:colId xmlns:a16="http://schemas.microsoft.com/office/drawing/2014/main" val="3019524013"/>
                    </a:ext>
                  </a:extLst>
                </a:gridCol>
              </a:tblGrid>
              <a:tr h="1084587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b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монтаж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Сред.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потребл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</a:t>
                      </a:r>
                      <a:b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оплаты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586945"/>
                  </a:ext>
                </a:extLst>
              </a:tr>
              <a:tr h="669786">
                <a:tc>
                  <a:txBody>
                    <a:bodyPr/>
                    <a:lstStyle/>
                    <a:p>
                      <a:pPr algn="l"/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Однотарифный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 руб.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 кВт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руб./(кВт · ч 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500498"/>
                  </a:ext>
                </a:extLst>
              </a:tr>
              <a:tr h="617924">
                <a:tc rowSpan="2"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Двухтарифный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8 675 руб.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 кВт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руб./(кВт · ч) днём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456239"/>
                  </a:ext>
                </a:extLst>
              </a:tr>
              <a:tr h="836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 руб./(кВт · ч ) ночью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 23:00 до 6:00)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18412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10F26D9E-1507-4A90-A0DA-35DCA0C74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1457" y="-33010"/>
            <a:ext cx="4090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90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92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E3831-7F0D-49FC-A9DD-87F1AB50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счет:</a:t>
            </a:r>
            <a:endParaRPr lang="ru-RU" sz="6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EE700-B99E-4EBF-9988-7CFF709AA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6)3:0,01=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7)137∙0,1=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8)0,36:0,9=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9)6,6+14=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52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E3831-7F0D-49FC-A9DD-87F1AB506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Устный счет:</a:t>
            </a:r>
            <a:endParaRPr lang="ru-RU" sz="6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EE700-B99E-4EBF-9988-7CFF709AA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6)3:0,01=300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7)137∙0,1=13,7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8)0,36:0,9=0,4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9)6,6+14=20,6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82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C0792-5AEA-49ED-804A-2ADE3FF9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числа: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E028E0A-307D-4DA5-910D-9FF6ED474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0" indent="-11430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1" i="0" smtClean="0">
                            <a:latin typeface="Cambria Math" panose="02040503050406030204" pitchFamily="18" charset="0"/>
                          </a:rPr>
                          <m:t>𝟑𝟗</m:t>
                        </m:r>
                      </m:num>
                      <m:den>
                        <m:r>
                          <a:rPr lang="ru-RU" sz="6000" b="1" i="0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ru-RU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0,41</a:t>
                </a:r>
              </a:p>
              <a:p>
                <a:pPr marL="0" indent="0">
                  <a:buNone/>
                </a:pPr>
                <a:r>
                  <a:rPr lang="ru-RU" sz="6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  <m:r>
                      <a:rPr lang="ru-RU" sz="60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</m:t>
                    </m:r>
                  </m:oMath>
                </a14:m>
                <a:r>
                  <a:rPr lang="ru-RU" sz="6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0,75</a:t>
                </a:r>
              </a:p>
              <a:p>
                <a:pPr marL="0" indent="0">
                  <a:buNone/>
                </a:pPr>
                <a:r>
                  <a:rPr lang="ru-RU" sz="6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6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ru-RU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0,499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E028E0A-307D-4DA5-910D-9FF6ED474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5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951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4C0792-5AEA-49ED-804A-2ADE3FF9B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числа: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E028E0A-307D-4DA5-910D-9FF6ED474C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0" indent="-11430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6000" b="1" i="0" smtClean="0">
                            <a:latin typeface="Cambria Math" panose="02040503050406030204" pitchFamily="18" charset="0"/>
                          </a:rPr>
                          <m:t>𝟑𝟗</m:t>
                        </m:r>
                      </m:num>
                      <m:den>
                        <m:r>
                          <a:rPr lang="ru-RU" sz="6000" b="1" i="0" smtClean="0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ru-RU" sz="4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ru-RU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0,41</a:t>
                </a:r>
              </a:p>
              <a:p>
                <a:pPr marL="0" indent="0">
                  <a:buNone/>
                </a:pPr>
                <a:r>
                  <a:rPr lang="ru-RU" sz="6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6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0,75</a:t>
                </a:r>
              </a:p>
              <a:p>
                <a:pPr marL="0" indent="0">
                  <a:buNone/>
                </a:pPr>
                <a:r>
                  <a:rPr lang="ru-RU" sz="6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6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6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ru-RU" sz="4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0,499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E028E0A-307D-4DA5-910D-9FF6ED474C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5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9245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B7AF4-CEEF-4ED8-AFA1-AEA55C179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 ребус: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6590338-435D-432D-BC86-FA73EEF9B7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41238"/>
            <a:ext cx="3800475" cy="1809750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23B441-6F90-4F4F-9086-46D381D75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327" y="2936931"/>
            <a:ext cx="3031273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38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127EF-F968-4D9A-8CAC-10EFD2E74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15DA8-93B2-42A5-B191-D61360F7B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>
              <a:buNone/>
            </a:pPr>
            <a:r>
              <a:rPr lang="ru-RU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        семьи</a:t>
            </a:r>
          </a:p>
        </p:txBody>
      </p:sp>
    </p:spTree>
    <p:extLst>
      <p:ext uri="{BB962C8B-B14F-4D97-AF65-F5344CB8AC3E}">
        <p14:creationId xmlns:p14="http://schemas.microsoft.com/office/powerpoint/2010/main" val="2682002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C9C16-4D3D-4590-9F4E-F6C10B69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стоимости</a:t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ЭЛЕКТРОЭНЕРГИИ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B0F7279-A861-4C3D-9488-95D5BF8738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856" y="1825625"/>
            <a:ext cx="6530288" cy="4351338"/>
          </a:xfrm>
        </p:spPr>
      </p:pic>
    </p:spTree>
    <p:extLst>
      <p:ext uri="{BB962C8B-B14F-4D97-AF65-F5344CB8AC3E}">
        <p14:creationId xmlns:p14="http://schemas.microsoft.com/office/powerpoint/2010/main" val="3143748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526</Words>
  <Application>Microsoft Office PowerPoint</Application>
  <PresentationFormat>Широкоэкранный</PresentationFormat>
  <Paragraphs>87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times new roman</vt:lpstr>
      <vt:lpstr>Тема Office</vt:lpstr>
      <vt:lpstr>Устный счет:</vt:lpstr>
      <vt:lpstr>Устный счет:</vt:lpstr>
      <vt:lpstr>Устный счет:</vt:lpstr>
      <vt:lpstr>Устный счет:</vt:lpstr>
      <vt:lpstr>Сравните числа:</vt:lpstr>
      <vt:lpstr>Сравните числа:</vt:lpstr>
      <vt:lpstr>Отгадай ребус:</vt:lpstr>
      <vt:lpstr>Презентация PowerPoint</vt:lpstr>
      <vt:lpstr> Расчет стоимости  ЭЛЕКТРОЭНЕРГИИ </vt:lpstr>
      <vt:lpstr>Презентация PowerPoint</vt:lpstr>
      <vt:lpstr>Что для этого надо знать? </vt:lpstr>
      <vt:lpstr>Что для этого надо знать? </vt:lpstr>
      <vt:lpstr>Задача:</vt:lpstr>
      <vt:lpstr>Сравните : на сколько изменились показания электросчетчика?</vt:lpstr>
      <vt:lpstr>Решение:</vt:lpstr>
      <vt:lpstr>Задача:</vt:lpstr>
      <vt:lpstr>Решение:</vt:lpstr>
      <vt:lpstr>Практическая работа</vt:lpstr>
      <vt:lpstr>Квест - игра</vt:lpstr>
      <vt:lpstr>Хозяин квартиры планирует установить в квартире счётчик. Он рассматривает два варианта: однотарифный или двухтарифный счётчики. Цены на оборудование и стоимость его установки, данные о потребляемой мощности, и тарифах оплаты даны в таблице. Обдумав оба варианта, хозяин решил установить двухтарифный электросчётчик. Через сколько дней непрерывного использования электричества экономия от использования двухтарифного счётчика вместо однотарифного компенсирует разность в стоимости установки двухтарифного счётчика и однотарифного?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счет:</dc:title>
  <dc:creator>Учитель</dc:creator>
  <cp:lastModifiedBy>Admin</cp:lastModifiedBy>
  <cp:revision>31</cp:revision>
  <dcterms:created xsi:type="dcterms:W3CDTF">2021-04-04T14:35:01Z</dcterms:created>
  <dcterms:modified xsi:type="dcterms:W3CDTF">2022-04-19T17:14:36Z</dcterms:modified>
</cp:coreProperties>
</file>